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  <p:sldMasterId id="2147483672" r:id="rId3"/>
  </p:sldMasterIdLst>
  <p:notesMasterIdLst>
    <p:notesMasterId r:id="rId16"/>
  </p:notesMasterIdLst>
  <p:sldIdLst>
    <p:sldId id="330" r:id="rId4"/>
    <p:sldId id="347" r:id="rId5"/>
    <p:sldId id="369" r:id="rId6"/>
    <p:sldId id="370" r:id="rId7"/>
    <p:sldId id="360" r:id="rId8"/>
    <p:sldId id="368" r:id="rId9"/>
    <p:sldId id="362" r:id="rId10"/>
    <p:sldId id="363" r:id="rId11"/>
    <p:sldId id="364" r:id="rId12"/>
    <p:sldId id="365" r:id="rId13"/>
    <p:sldId id="366" r:id="rId14"/>
    <p:sldId id="367" r:id="rId15"/>
  </p:sldIdLst>
  <p:sldSz cx="9144000" cy="5143500" type="screen16x9"/>
  <p:notesSz cx="6858000" cy="9144000"/>
  <p:embeddedFontLst>
    <p:embeddedFont>
      <p:font typeface="Calibri Light" panose="020F0302020204030204" pitchFamily="34" charset="0"/>
      <p:regular r:id="rId17"/>
      <p:italic r:id="rId18"/>
    </p:embeddedFont>
    <p:embeddedFont>
      <p:font typeface="Tahoma" panose="020B0604030504040204" pitchFamily="34" charset="0"/>
      <p:regular r:id="rId19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30" y="9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8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font" Target="fonts/font3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C3097-17A8-4CE8-A6C6-BD48E64CDF7E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0782-4DCD-4ED7-BA20-7B71965DC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465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C3097-17A8-4CE8-A6C6-BD48E64CDF7E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0782-4DCD-4ED7-BA20-7B71965DC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9160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C3097-17A8-4CE8-A6C6-BD48E64CDF7E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0782-4DCD-4ED7-BA20-7B71965DC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6876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C3097-17A8-4CE8-A6C6-BD48E64CDF7E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0782-4DCD-4ED7-BA20-7B71965DC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3524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C3097-17A8-4CE8-A6C6-BD48E64CDF7E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0782-4DCD-4ED7-BA20-7B71965DC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8475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C3097-17A8-4CE8-A6C6-BD48E64CDF7E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0782-4DCD-4ED7-BA20-7B71965DC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5499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C3097-17A8-4CE8-A6C6-BD48E64CDF7E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0782-4DCD-4ED7-BA20-7B71965DC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0919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C3097-17A8-4CE8-A6C6-BD48E64CDF7E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0782-4DCD-4ED7-BA20-7B71965DC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502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C3097-17A8-4CE8-A6C6-BD48E64CDF7E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0782-4DCD-4ED7-BA20-7B71965DC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3747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C3097-17A8-4CE8-A6C6-BD48E64CDF7E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0782-4DCD-4ED7-BA20-7B71965DC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3717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C3097-17A8-4CE8-A6C6-BD48E64CDF7E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0782-4DCD-4ED7-BA20-7B71965DC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614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C3097-17A8-4CE8-A6C6-BD48E64CDF7E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F0782-4DCD-4ED7-BA20-7B71965DC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567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rmc73.ru/metodicheskij-konstruktor-dopolnitelnyh-obshherazvivayushhih-programm/" TargetMode="Externa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1917067" y="76123"/>
            <a:ext cx="6858000" cy="1793163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buClrTx/>
            </a:pPr>
            <a:r>
              <a:rPr lang="ru-RU" sz="2700" b="1" dirty="0" smtClean="0">
                <a:solidFill>
                  <a:srgbClr val="009B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«Разработка программы ЛДП в 2026 году»</a:t>
            </a:r>
            <a:endParaRPr lang="ru-RU" sz="2700" b="1" dirty="0">
              <a:solidFill>
                <a:srgbClr val="009BC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" y="0"/>
            <a:ext cx="1483413" cy="5143500"/>
            <a:chOff x="3" y="0"/>
            <a:chExt cx="1977884" cy="685800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3" y="0"/>
              <a:ext cx="1977884" cy="6858000"/>
            </a:xfrm>
            <a:prstGeom prst="rect">
              <a:avLst/>
            </a:prstGeom>
            <a:solidFill>
              <a:srgbClr val="009BC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ru-RU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7" name="Picture 4" descr="\\Secretar-pc\обмен на секретарь\Методический отдел\06. Городские Проекты\грамотные решения 2.0\презентация очного этапа\титул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48" b="32346" l="433" r="14700">
                          <a14:foregroundMark x1="4867" y1="6457" x2="4867" y2="6457"/>
                          <a14:foregroundMark x1="8700" y1="6872" x2="8700" y2="6872"/>
                          <a14:foregroundMark x1="6633" y1="6872" x2="6633" y2="6872"/>
                          <a14:foregroundMark x1="3500" y1="25770" x2="3500" y2="25770"/>
                          <a14:foregroundMark x1="3933" y1="26007" x2="3933" y2="26007"/>
                          <a14:foregroundMark x1="5067" y1="26244" x2="5067" y2="26244"/>
                          <a14:foregroundMark x1="6733" y1="26126" x2="6733" y2="26126"/>
                          <a14:foregroundMark x1="7900" y1="26540" x2="7900" y2="26540"/>
                          <a14:foregroundMark x1="9400" y1="25770" x2="9400" y2="25770"/>
                          <a14:foregroundMark x1="10433" y1="26126" x2="10433" y2="26126"/>
                          <a14:foregroundMark x1="11967" y1="26185" x2="11967" y2="26185"/>
                          <a14:foregroundMark x1="11233" y1="29976" x2="11233" y2="29976"/>
                          <a14:foregroundMark x1="10100" y1="29858" x2="10100" y2="29858"/>
                          <a14:foregroundMark x1="8667" y1="29621" x2="8667" y2="29621"/>
                          <a14:foregroundMark x1="7800" y1="28791" x2="7800" y2="28791"/>
                          <a14:foregroundMark x1="6433" y1="28732" x2="6433" y2="28732"/>
                          <a14:foregroundMark x1="5433" y1="28791" x2="5433" y2="28791"/>
                          <a14:foregroundMark x1="4233" y1="28791" x2="4233" y2="28791"/>
                          <a14:backgroundMark x1="9700" y1="29206" x2="9700" y2="29206"/>
                          <a14:backgroundMark x1="9833" y1="30213" x2="9833" y2="30213"/>
                          <a14:backgroundMark x1="10967" y1="29680" x2="10967" y2="29680"/>
                          <a14:backgroundMark x1="12200" y1="25652" x2="12200" y2="25652"/>
                          <a14:backgroundMark x1="10000" y1="14573" x2="10000" y2="14573"/>
                          <a14:backgroundMark x1="5533" y1="14573" x2="5533" y2="14573"/>
                        </a14:backgroundRemoval>
                      </a14:imgEffect>
                    </a14:imgLayer>
                  </a14:imgProps>
                </a:ext>
              </a:extLst>
            </a:blip>
            <a:srcRect r="84900" b="66410"/>
            <a:stretch/>
          </p:blipFill>
          <p:spPr bwMode="auto">
            <a:xfrm>
              <a:off x="119479" y="101497"/>
              <a:ext cx="1739294" cy="2176998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15757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0D80B3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Программа смен «Орлята России»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95"/>
          <a:stretch/>
        </p:blipFill>
        <p:spPr>
          <a:xfrm>
            <a:off x="95338" y="878114"/>
            <a:ext cx="4305853" cy="31133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23"/>
          <a:stretch/>
        </p:blipFill>
        <p:spPr>
          <a:xfrm>
            <a:off x="4401190" y="878114"/>
            <a:ext cx="4675469" cy="311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56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0D80B3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Программа смен «Орлята России»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343" y="577075"/>
            <a:ext cx="6001657" cy="28289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07" y="885371"/>
            <a:ext cx="2266175" cy="22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48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0D80B3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Программа смен «Орлята России»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930520"/>
            <a:ext cx="7046686" cy="178034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873" y="827313"/>
            <a:ext cx="4668573" cy="297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91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0D80B3"/>
          </a:solidFill>
        </p:spPr>
        <p:txBody>
          <a:bodyPr wrap="square" rtlCol="0">
            <a:spAutoFit/>
          </a:bodyPr>
          <a:lstStyle/>
          <a:p>
            <a:pPr algn="ctr"/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7201" y="1988454"/>
            <a:ext cx="2445657" cy="76925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Программа </a:t>
            </a:r>
            <a:r>
              <a:rPr lang="ru-RU" dirty="0" smtClean="0"/>
              <a:t>воспитательной работы</a:t>
            </a:r>
            <a:endParaRPr lang="ru-RU" dirty="0" smtClean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7200" y="731572"/>
            <a:ext cx="2445657" cy="76925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Федеральная программа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74572" y="1988454"/>
            <a:ext cx="2445657" cy="76925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Программа смены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91943" y="1988454"/>
            <a:ext cx="2445657" cy="76925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ДООП</a:t>
            </a:r>
            <a:endParaRPr lang="ru-RU" dirty="0"/>
          </a:p>
        </p:txBody>
      </p:sp>
      <p:sp>
        <p:nvSpPr>
          <p:cNvPr id="10" name="Двойная стрелка влево/вправо 9"/>
          <p:cNvSpPr/>
          <p:nvPr/>
        </p:nvSpPr>
        <p:spPr>
          <a:xfrm>
            <a:off x="2939143" y="2267853"/>
            <a:ext cx="399143" cy="210457"/>
          </a:xfrm>
          <a:prstGeom prst="left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5896428" y="2267853"/>
            <a:ext cx="319315" cy="21045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5400000">
            <a:off x="1520370" y="1639413"/>
            <a:ext cx="319315" cy="21045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178629" y="2815769"/>
            <a:ext cx="2895599" cy="190862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Структурированное </a:t>
            </a:r>
            <a:r>
              <a:rPr lang="ru-RU" sz="1100" dirty="0"/>
              <a:t>описание педагогической идеи и шагов по ее </a:t>
            </a:r>
            <a:r>
              <a:rPr lang="ru-RU" sz="1100" dirty="0" smtClean="0"/>
              <a:t>реализации;</a:t>
            </a:r>
          </a:p>
          <a:p>
            <a:pPr algn="ctr"/>
            <a:r>
              <a:rPr lang="ru-RU" sz="1100" dirty="0" smtClean="0"/>
              <a:t>регулирует </a:t>
            </a:r>
            <a:r>
              <a:rPr lang="ru-RU" sz="1100" dirty="0"/>
              <a:t>деятельность педагогического коллектива по достижению поставленной цели, </a:t>
            </a:r>
            <a:r>
              <a:rPr lang="ru-RU" sz="1100" dirty="0" smtClean="0"/>
              <a:t>через </a:t>
            </a:r>
            <a:r>
              <a:rPr lang="ru-RU" sz="1100" dirty="0"/>
              <a:t>описание методик, технологий, средств, форм работы, направленных на ее воплощение.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291943" y="2815769"/>
            <a:ext cx="2445657" cy="190862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Образовательный компонент смены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57198" y="2815769"/>
            <a:ext cx="2445657" cy="190862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Воспитательная составляющая каждой смены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805821" y="76943"/>
            <a:ext cx="5314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Структура программы воспитательной работы ЛДП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24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0D80B3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Программа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воспитательной работы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708408"/>
            <a:ext cx="853439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Разрабатывается в соответствии с 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 программой воспитательной работы (утверждена приказом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РФ от 17 марта 2025 г.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№209 и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Методических  рекомендаций 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 разработке  программы  воспитательной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организаций отдыха детей и их оздоровления. - Самара, ГБОУ ДО СО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СДДЮТ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- 2025</a:t>
            </a: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14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0D80B3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Программа смены в лагере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461665"/>
            <a:ext cx="853439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Разрабатывается в соответствии с  Письмом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образования и науки РФ от 26 октября 2012 года №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09-260 «Методические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организации отдыха и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оздоровления детей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части создания авторских программ работы педагогических кадров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)»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приложением к программе воспитательной работы</a:t>
            </a: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программы</a:t>
            </a:r>
            <a:endParaRPr lang="ru-RU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Титульный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 (учредитель, название ОО, название программы, срок реализации,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разработчики, год)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Пояснительная записка (актуальность, новизна)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Краткая характеристика участников программы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Целевой блок (цели, задачи, ожидаемые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результаты)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результативности программы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и средства реализации программы (логика развития по этапам/направлениям, игровая модель, система мотивации, особенности деятельности в рамках программы).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Кадровое обеспечение программы. Партнеры реализации программы. Региональная специфика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Информационно-методическое обеспечение программы. Система анализа реализации программы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(включая анализ реализации модулей воспитательной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материально-технического обеспечения программы.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(План-сетка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ДООП, режим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дня, сценарии, методики, диагностика и др.)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984" y="1132113"/>
            <a:ext cx="1234881" cy="123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34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0D80B3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Модель игрового взаимодействия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8514" y="1326820"/>
            <a:ext cx="611051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Игровая модель. Лагерь представляет собой компьютерную игру, в которой участникам – персонажам игры – предстоит пройти несколько Миссий на открытых территориях. Помогают персонажам в этом опытные наставники – ведущие и главный ведущий </a:t>
            </a:r>
            <a:r>
              <a:rPr lang="ru-RU" dirty="0" smtClean="0"/>
              <a:t>игры.</a:t>
            </a:r>
          </a:p>
          <a:p>
            <a:pPr algn="just"/>
            <a:r>
              <a:rPr lang="ru-RU" dirty="0" smtClean="0"/>
              <a:t>Цель </a:t>
            </a:r>
            <a:r>
              <a:rPr lang="ru-RU" dirty="0"/>
              <a:t>персонажей – проходить Миссии Движения Первых. Каждый день в игре посвящён выполнению очередной </a:t>
            </a:r>
            <a:r>
              <a:rPr lang="ru-RU" dirty="0" smtClean="0"/>
              <a:t>Миссии.</a:t>
            </a:r>
          </a:p>
          <a:p>
            <a:pPr algn="just"/>
            <a:r>
              <a:rPr lang="ru-RU" dirty="0" smtClean="0"/>
              <a:t>Ежедневно </a:t>
            </a:r>
            <a:r>
              <a:rPr lang="ru-RU" dirty="0"/>
              <a:t>на Открытии ребята получают информацию о новой Миссии, после ее выполнения они могут открыть новую территорию в игре. Миссия считается выполненной, если успешно </a:t>
            </a:r>
            <a:r>
              <a:rPr lang="ru-RU" dirty="0" smtClean="0"/>
              <a:t>проведены </a:t>
            </a:r>
            <a:r>
              <a:rPr lang="ru-RU" dirty="0"/>
              <a:t>утреннее и дневное </a:t>
            </a:r>
            <a:r>
              <a:rPr lang="ru-RU" dirty="0" smtClean="0"/>
              <a:t>дела.</a:t>
            </a:r>
          </a:p>
          <a:p>
            <a:pPr algn="just"/>
            <a:r>
              <a:rPr lang="ru-RU" dirty="0" smtClean="0"/>
              <a:t>Для </a:t>
            </a:r>
            <a:r>
              <a:rPr lang="ru-RU" dirty="0"/>
              <a:t>успешного выполнения Миссий персонажами ведущие игры проводят занятия в рамках программы обучения детей в лагере (мастер-классы, развивающие занятия, практикумы</a:t>
            </a:r>
            <a:r>
              <a:rPr lang="ru-RU" dirty="0" smtClean="0"/>
              <a:t>).</a:t>
            </a:r>
          </a:p>
          <a:p>
            <a:pPr algn="just"/>
            <a:r>
              <a:rPr lang="ru-RU" dirty="0" smtClean="0"/>
              <a:t>В </a:t>
            </a:r>
            <a:r>
              <a:rPr lang="ru-RU" dirty="0"/>
              <a:t>основе Миссии игры – направления деятельности Движения </a:t>
            </a:r>
            <a:r>
              <a:rPr lang="ru-RU" dirty="0" smtClean="0"/>
              <a:t>Пер</a:t>
            </a:r>
            <a:r>
              <a:rPr lang="ru-RU" dirty="0"/>
              <a:t>вых: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935" y="1159906"/>
            <a:ext cx="1885043" cy="188504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68514" y="549175"/>
            <a:ext cx="85053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Программа профильной смены Движения Первых для разновозрастных отрядов лагерей с дневным пребыванием «Смены первых: Первооткрыватели лета</a:t>
            </a:r>
            <a:r>
              <a:rPr lang="ru-RU" i="1" dirty="0" smtClean="0"/>
              <a:t>», 2024 г.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83554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0D80B3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ДООП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8343" y="1567814"/>
            <a:ext cx="86069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Сайт РМЦ Ульяновской области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://rmc73.ru/metodicheskij-konstruktor-dopolnitelnyh-obshherazvivayushhih-programm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537201" y="2091034"/>
            <a:ext cx="31278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Полученный документ требует доработки!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48343" y="611087"/>
            <a:ext cx="85271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Разрабатывается в соответствии с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Методическими рекомендациями  по разработке дополнительных общеобразовательных  общеразвивающих программ (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новая редакция, 2025 год)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 РМЦ Самарской области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48344" y="2148123"/>
            <a:ext cx="47897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Онлайн-конструктор программ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866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0D80B3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Примеры программ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800189"/>
              </p:ext>
            </p:extLst>
          </p:nvPr>
        </p:nvGraphicFramePr>
        <p:xfrm>
          <a:off x="275768" y="539750"/>
          <a:ext cx="8505374" cy="4133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55546">
                  <a:extLst>
                    <a:ext uri="{9D8B030D-6E8A-4147-A177-3AD203B41FA5}">
                      <a16:colId xmlns:a16="http://schemas.microsoft.com/office/drawing/2014/main" val="314413458"/>
                    </a:ext>
                  </a:extLst>
                </a:gridCol>
                <a:gridCol w="1349828">
                  <a:extLst>
                    <a:ext uri="{9D8B030D-6E8A-4147-A177-3AD203B41FA5}">
                      <a16:colId xmlns:a16="http://schemas.microsoft.com/office/drawing/2014/main" val="3919190023"/>
                    </a:ext>
                  </a:extLst>
                </a:gridCol>
              </a:tblGrid>
              <a:tr h="137795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Навигатор методических разработок методического портала «Движения Первых» – программы смен по направлениям работы Движения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6844723"/>
                  </a:ext>
                </a:extLst>
              </a:tr>
              <a:tr h="13779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7744333"/>
                  </a:ext>
                </a:extLst>
              </a:tr>
              <a:tr h="1377950">
                <a:tc>
                  <a:txBody>
                    <a:bodyPr/>
                    <a:lstStyle/>
                    <a:p>
                      <a:r>
                        <a:rPr lang="ru-RU" dirty="0" smtClean="0"/>
                        <a:t>«Орлята России» электронная библиотека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8041876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449" y="645885"/>
            <a:ext cx="1115786" cy="11157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449" y="3451679"/>
            <a:ext cx="1142433" cy="114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04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0D80B3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Программа смен «Орлята России»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9486" y="689082"/>
            <a:ext cx="68480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Программы смен «Содружество Орлят России» для детских лагерей Российской </a:t>
            </a:r>
            <a:r>
              <a:rPr lang="ru-RU" dirty="0" smtClean="0"/>
              <a:t>Федерации (</a:t>
            </a:r>
            <a:r>
              <a:rPr lang="ru-RU" dirty="0"/>
              <a:t>сборник) / А.В. </a:t>
            </a:r>
            <a:r>
              <a:rPr lang="ru-RU" dirty="0" err="1"/>
              <a:t>Джеус</a:t>
            </a:r>
            <a:r>
              <a:rPr lang="ru-RU" dirty="0"/>
              <a:t>, Л.В. Спирина, Л.Р. </a:t>
            </a:r>
            <a:r>
              <a:rPr lang="ru-RU" dirty="0" err="1"/>
              <a:t>Сайфутдинова</a:t>
            </a:r>
            <a:r>
              <a:rPr lang="ru-RU" dirty="0"/>
              <a:t>, О.В. </a:t>
            </a:r>
            <a:r>
              <a:rPr lang="ru-RU" dirty="0" err="1"/>
              <a:t>Шевердина</a:t>
            </a:r>
            <a:r>
              <a:rPr lang="ru-RU" dirty="0"/>
              <a:t>, Н.А. Волкова, А.Ю. Китаева, А.А. </a:t>
            </a:r>
            <a:r>
              <a:rPr lang="ru-RU" dirty="0" err="1"/>
              <a:t>Сокольских</a:t>
            </a:r>
            <a:r>
              <a:rPr lang="ru-RU" dirty="0"/>
              <a:t>, О.Ю. Телешева – Ставрополь: </a:t>
            </a:r>
            <a:r>
              <a:rPr lang="ru-RU" dirty="0" err="1"/>
              <a:t>Сервисшкола</a:t>
            </a:r>
            <a:r>
              <a:rPr lang="ru-RU" dirty="0"/>
              <a:t>, 2022 – 172 с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506" y="689082"/>
            <a:ext cx="1514929" cy="15149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6" y="1643189"/>
            <a:ext cx="6429829" cy="311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69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0D80B3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Программа смен «Орлята России»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99937"/>
            <a:ext cx="4457809" cy="36293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383" y="840327"/>
            <a:ext cx="4108893" cy="334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83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1167</TotalTime>
  <Words>576</Words>
  <Application>Microsoft Office PowerPoint</Application>
  <PresentationFormat>Экран (16:9)</PresentationFormat>
  <Paragraphs>51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Calibri Light</vt:lpstr>
      <vt:lpstr>Wingdings</vt:lpstr>
      <vt:lpstr>Times New Roman</vt:lpstr>
      <vt:lpstr>Tahoma</vt:lpstr>
      <vt:lpstr>Calibri</vt:lpstr>
      <vt:lpstr>Simple Light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Департамент образования Администрации городского округа Самара  муниципальное бюджетное учреждение дополнительного образования «Центр дополнительного образования «Экология детства» городского округа Самара</dc:title>
  <dc:creator>Director</dc:creator>
  <cp:lastModifiedBy>Моймоймой</cp:lastModifiedBy>
  <cp:revision>203</cp:revision>
  <dcterms:modified xsi:type="dcterms:W3CDTF">2026-03-25T06:19:55Z</dcterms:modified>
</cp:coreProperties>
</file>